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91" r:id="rId6"/>
    <p:sldId id="260" r:id="rId7"/>
    <p:sldId id="261" r:id="rId8"/>
    <p:sldId id="262" r:id="rId9"/>
    <p:sldId id="268" r:id="rId10"/>
    <p:sldId id="287" r:id="rId11"/>
    <p:sldId id="264" r:id="rId12"/>
    <p:sldId id="277" r:id="rId13"/>
    <p:sldId id="289" r:id="rId14"/>
    <p:sldId id="272" r:id="rId15"/>
    <p:sldId id="269" r:id="rId16"/>
    <p:sldId id="292" r:id="rId17"/>
    <p:sldId id="270" r:id="rId18"/>
    <p:sldId id="274" r:id="rId19"/>
    <p:sldId id="275" r:id="rId20"/>
    <p:sldId id="280" r:id="rId21"/>
    <p:sldId id="290" r:id="rId22"/>
    <p:sldId id="279" r:id="rId23"/>
    <p:sldId id="271" r:id="rId24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392AF45-A2EB-473B-952D-E821B10853BA}">
          <p14:sldIdLst>
            <p14:sldId id="256"/>
            <p14:sldId id="257"/>
            <p14:sldId id="258"/>
            <p14:sldId id="259"/>
            <p14:sldId id="291"/>
            <p14:sldId id="260"/>
            <p14:sldId id="261"/>
            <p14:sldId id="262"/>
            <p14:sldId id="268"/>
            <p14:sldId id="287"/>
            <p14:sldId id="264"/>
            <p14:sldId id="277"/>
            <p14:sldId id="289"/>
            <p14:sldId id="272"/>
            <p14:sldId id="269"/>
            <p14:sldId id="292"/>
            <p14:sldId id="270"/>
            <p14:sldId id="274"/>
            <p14:sldId id="275"/>
            <p14:sldId id="280"/>
            <p14:sldId id="290"/>
            <p14:sldId id="279"/>
            <p14:sldId id="271"/>
          </p14:sldIdLst>
        </p14:section>
        <p14:section name="Раздел без заголовка" id="{F78CE238-307E-424F-AEE6-4AE4D5F847D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D8C4"/>
    <a:srgbClr val="B8CDC3"/>
    <a:srgbClr val="B4CBC3"/>
    <a:srgbClr val="D3DA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99E3FA-960B-4B08-B990-66E163694F0E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C3142C-67C5-4318-98E9-2A6C38A573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498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09BFC-456D-40B8-A415-38ECFD00A8A3}" type="datetime1">
              <a:rPr lang="en-US" smtClean="0"/>
              <a:pPr/>
              <a:t>3/4/2021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F9FA-FD69-4B98-97C2-AE344093584D}" type="datetime1">
              <a:rPr lang="en-US" smtClean="0"/>
              <a:pPr/>
              <a:t>3/4/2021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4BAE-225E-4776-B080-678D7E882F8C}" type="datetime1">
              <a:rPr lang="en-US" smtClean="0"/>
              <a:pPr/>
              <a:t>3/4/2021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492CD-1E27-443F-AB3E-4ACD6A9AFFE7}" type="datetime1">
              <a:rPr lang="en-US" smtClean="0"/>
              <a:pPr/>
              <a:t>3/4/2021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B1B0-400A-49A0-923A-276643592A01}" type="datetime1">
              <a:rPr lang="en-US" smtClean="0"/>
              <a:pPr/>
              <a:t>3/4/2021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9034A-B83C-4DF7-9ED5-96E98B19467E}" type="datetime1">
              <a:rPr lang="en-US" smtClean="0"/>
              <a:pPr/>
              <a:t>3/4/2021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E7A75-F154-4438-A8AA-85233189D3B3}" type="datetime1">
              <a:rPr lang="en-US" smtClean="0"/>
              <a:pPr/>
              <a:t>3/4/2021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07EB3-776A-42E8-A4B3-97E8A29B36AC}" type="datetime1">
              <a:rPr lang="en-US" smtClean="0"/>
              <a:pPr/>
              <a:t>3/4/2021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B9712-21AE-4EE0-9FBB-D39D0DE204B8}" type="datetime1">
              <a:rPr lang="en-US" smtClean="0"/>
              <a:pPr/>
              <a:t>3/4/2021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1B2FA-24BE-42DB-85F2-F5BFC77637AE}" type="datetime1">
              <a:rPr lang="en-US" smtClean="0"/>
              <a:pPr/>
              <a:t>3/4/2021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A58B4-C37F-4B87-BEBB-2C7E210833E3}" type="datetime1">
              <a:rPr lang="en-US" smtClean="0"/>
              <a:pPr/>
              <a:t>3/4/2021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947DC-E711-4A5F-9598-2E07D5E8328C}" type="datetime1">
              <a:rPr lang="en-US" smtClean="0"/>
              <a:pPr/>
              <a:t>3/4/2021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E1C55-B7C3-44EB-9E26-D6E7933D54BE}" type="datetime1">
              <a:rPr lang="en-US" smtClean="0"/>
              <a:pPr/>
              <a:t>3/4/2021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A497-462A-4757-A9C9-401001FCBE16}" type="datetime1">
              <a:rPr lang="en-US" smtClean="0"/>
              <a:pPr/>
              <a:t>3/4/2021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127F9-F39E-47CC-BDB5-1A70EB61FB30}" type="datetime1">
              <a:rPr lang="en-US" smtClean="0"/>
              <a:pPr/>
              <a:t>3/4/2021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C403-0AB0-4C3C-A46C-3A9B9A07F8E1}" type="datetime1">
              <a:rPr lang="en-US" smtClean="0"/>
              <a:pPr/>
              <a:t>3/4/2021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28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B7032-BF42-46F1-854D-F2A77030C933}" type="datetime1">
              <a:rPr lang="en-US" smtClean="0"/>
              <a:pPr/>
              <a:t>3/4/2021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2883BA3-BC78-403D-89AD-2DB5661691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0" y="2409825"/>
            <a:ext cx="8009389" cy="260985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Автономная некоммерческая организация </a:t>
            </a:r>
            <a:br>
              <a:rPr lang="ru-RU" sz="2800" b="1" dirty="0" smtClean="0"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2800" b="1" dirty="0" err="1" smtClean="0"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Ардатовского</a:t>
            </a:r>
            <a:r>
              <a:rPr lang="ru-RU" sz="2800" b="1" dirty="0" smtClean="0"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муниципального района</a:t>
            </a:r>
            <a:br>
              <a:rPr lang="ru-RU" sz="2800" b="1" dirty="0" smtClean="0"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«Центр поддержки предпринимательства»</a:t>
            </a:r>
            <a:endParaRPr lang="ru-RU" sz="3200" b="1" dirty="0">
              <a:latin typeface="Arial Black" panose="020B0A04020102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717CF78-3011-4CAF-8C6F-86AD51BECF2F}"/>
              </a:ext>
            </a:extLst>
          </p:cNvPr>
          <p:cNvSpPr txBox="1"/>
          <p:nvPr/>
        </p:nvSpPr>
        <p:spPr>
          <a:xfrm>
            <a:off x="5351639" y="6126701"/>
            <a:ext cx="1956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2021 </a:t>
            </a:r>
            <a:r>
              <a:rPr lang="ru-RU" sz="16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ГОД</a:t>
            </a:r>
            <a:r>
              <a:rPr lang="ru-RU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121886E1-9DE1-43BB-925A-71C55E9AE80B}"/>
              </a:ext>
            </a:extLst>
          </p:cNvPr>
          <p:cNvSpPr txBox="1">
            <a:spLocks/>
          </p:cNvSpPr>
          <p:nvPr/>
        </p:nvSpPr>
        <p:spPr>
          <a:xfrm>
            <a:off x="684783" y="165459"/>
            <a:ext cx="4516391" cy="506927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93C2A88-0426-4640-A4AC-7B0766118BF2}"/>
              </a:ext>
            </a:extLst>
          </p:cNvPr>
          <p:cNvSpPr txBox="1"/>
          <p:nvPr/>
        </p:nvSpPr>
        <p:spPr>
          <a:xfrm>
            <a:off x="866955" y="530066"/>
            <a:ext cx="3600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4459FB3-4A02-476E-AB40-CD1E59FB0CCF}"/>
              </a:ext>
            </a:extLst>
          </p:cNvPr>
          <p:cNvSpPr txBox="1"/>
          <p:nvPr/>
        </p:nvSpPr>
        <p:spPr>
          <a:xfrm>
            <a:off x="8514827" y="162096"/>
            <a:ext cx="36771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Приложение 3</a:t>
            </a:r>
          </a:p>
          <a:p>
            <a:r>
              <a:rPr lang="ru-RU" sz="10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К Приложению о добровольной сертификации деятельности центров поддержки предпринимательства Нижегородской области, утвержденному приказом АНО «Агентство по развитию </a:t>
            </a:r>
            <a:r>
              <a:rPr lang="ru-RU" sz="10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кластерной </a:t>
            </a:r>
            <a:r>
              <a:rPr lang="ru-RU" sz="10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политики </a:t>
            </a:r>
          </a:p>
          <a:p>
            <a:r>
              <a:rPr lang="ru-RU" sz="10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и предпринимательства Нижегородской области» </a:t>
            </a:r>
          </a:p>
          <a:p>
            <a:r>
              <a:rPr lang="ru-RU" sz="10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от «___»_________2020 г.№___</a:t>
            </a:r>
            <a:r>
              <a:rPr lang="ru-RU" sz="10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83" y="340823"/>
            <a:ext cx="7678167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9287" y="196562"/>
            <a:ext cx="3795880" cy="1062176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Перечень оказываемых </a:t>
            </a:r>
            <a:br>
              <a:rPr lang="ru-RU" sz="25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25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услуг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/>
              <a:t>9</a:t>
            </a:r>
            <a:endParaRPr lang="en-US" dirty="0"/>
          </a:p>
        </p:txBody>
      </p:sp>
      <p:sp>
        <p:nvSpPr>
          <p:cNvPr id="5" name="Прямоугольник: скругленные углы 7">
            <a:extLst>
              <a:ext uri="{FF2B5EF4-FFF2-40B4-BE49-F238E27FC236}">
                <a16:creationId xmlns:a16="http://schemas.microsoft.com/office/drawing/2014/main" xmlns="" id="{7A8C9081-6830-4CF5-9F49-E609D7AEA53F}"/>
              </a:ext>
            </a:extLst>
          </p:cNvPr>
          <p:cNvSpPr/>
          <p:nvPr/>
        </p:nvSpPr>
        <p:spPr>
          <a:xfrm>
            <a:off x="1584509" y="1258739"/>
            <a:ext cx="3188826" cy="49125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Бухгалтерские услуги</a:t>
            </a:r>
            <a:endParaRPr lang="ru-RU" sz="16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Прямоугольник: скругленные углы 7">
            <a:extLst>
              <a:ext uri="{FF2B5EF4-FFF2-40B4-BE49-F238E27FC236}">
                <a16:creationId xmlns:a16="http://schemas.microsoft.com/office/drawing/2014/main" xmlns="" id="{7A8C9081-6830-4CF5-9F49-E609D7AEA53F}"/>
              </a:ext>
            </a:extLst>
          </p:cNvPr>
          <p:cNvSpPr/>
          <p:nvPr/>
        </p:nvSpPr>
        <p:spPr>
          <a:xfrm>
            <a:off x="5891134" y="1504368"/>
            <a:ext cx="6041036" cy="12343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АНО «</a:t>
            </a:r>
            <a:r>
              <a:rPr lang="ru-RU" sz="1600" dirty="0" err="1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Агенство</a:t>
            </a: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по развитию кластерной политики и предпринимательства Нижегородской области» – 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взаимодействие по организации работы АНО «ЦПП» </a:t>
            </a:r>
            <a:endParaRPr lang="ru-RU" sz="16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Прямоугольник: скругленные углы 7">
            <a:extLst>
              <a:ext uri="{FF2B5EF4-FFF2-40B4-BE49-F238E27FC236}">
                <a16:creationId xmlns:a16="http://schemas.microsoft.com/office/drawing/2014/main" xmlns="" id="{7A8C9081-6830-4CF5-9F49-E609D7AEA53F}"/>
              </a:ext>
            </a:extLst>
          </p:cNvPr>
          <p:cNvSpPr/>
          <p:nvPr/>
        </p:nvSpPr>
        <p:spPr>
          <a:xfrm>
            <a:off x="1584509" y="2004833"/>
            <a:ext cx="3188826" cy="5178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Образовательные услуги</a:t>
            </a:r>
            <a:endParaRPr lang="ru-RU" sz="16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7A8C9081-6830-4CF5-9F49-E609D7AEA53F}"/>
              </a:ext>
            </a:extLst>
          </p:cNvPr>
          <p:cNvSpPr/>
          <p:nvPr/>
        </p:nvSpPr>
        <p:spPr>
          <a:xfrm>
            <a:off x="5891134" y="2961469"/>
            <a:ext cx="6041037" cy="83104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АНО «АРСГ НО» - взаимодействие по сопровождению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</a:t>
            </a: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убъектов МСП при получении льготных кредитов</a:t>
            </a:r>
            <a:endParaRPr lang="ru-RU" sz="16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Прямоугольник: скругленные углы 7">
            <a:extLst>
              <a:ext uri="{FF2B5EF4-FFF2-40B4-BE49-F238E27FC236}">
                <a16:creationId xmlns:a16="http://schemas.microsoft.com/office/drawing/2014/main" xmlns="" id="{7A8C9081-6830-4CF5-9F49-E609D7AEA53F}"/>
              </a:ext>
            </a:extLst>
          </p:cNvPr>
          <p:cNvSpPr/>
          <p:nvPr/>
        </p:nvSpPr>
        <p:spPr>
          <a:xfrm>
            <a:off x="1584509" y="2713220"/>
            <a:ext cx="3188826" cy="5099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Юридические услуги</a:t>
            </a:r>
            <a:endParaRPr lang="ru-RU" sz="16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Прямоугольник: скругленные углы 7">
            <a:extLst>
              <a:ext uri="{FF2B5EF4-FFF2-40B4-BE49-F238E27FC236}">
                <a16:creationId xmlns:a16="http://schemas.microsoft.com/office/drawing/2014/main" xmlns="" id="{7A8C9081-6830-4CF5-9F49-E609D7AEA53F}"/>
              </a:ext>
            </a:extLst>
          </p:cNvPr>
          <p:cNvSpPr/>
          <p:nvPr/>
        </p:nvSpPr>
        <p:spPr>
          <a:xfrm>
            <a:off x="5891134" y="4058413"/>
            <a:ext cx="6041036" cy="9483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АНО «ЦИСС НО» – взаимодействие в плане 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</a:t>
            </a: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овлечения субъектов МСП в социальное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предпринимательство</a:t>
            </a:r>
            <a:endParaRPr lang="ru-RU" sz="16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Прямоугольник: скругленные углы 7">
            <a:extLst>
              <a:ext uri="{FF2B5EF4-FFF2-40B4-BE49-F238E27FC236}">
                <a16:creationId xmlns:a16="http://schemas.microsoft.com/office/drawing/2014/main" xmlns="" id="{7A8C9081-6830-4CF5-9F49-E609D7AEA53F}"/>
              </a:ext>
            </a:extLst>
          </p:cNvPr>
          <p:cNvSpPr/>
          <p:nvPr/>
        </p:nvSpPr>
        <p:spPr>
          <a:xfrm>
            <a:off x="1584509" y="3478044"/>
            <a:ext cx="3188826" cy="4943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Маркетинговые услуги</a:t>
            </a:r>
            <a:endParaRPr lang="ru-RU" sz="16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: скругленные углы 7">
            <a:extLst>
              <a:ext uri="{FF2B5EF4-FFF2-40B4-BE49-F238E27FC236}">
                <a16:creationId xmlns:a16="http://schemas.microsoft.com/office/drawing/2014/main" xmlns="" id="{7A8C9081-6830-4CF5-9F49-E609D7AEA53F}"/>
              </a:ext>
            </a:extLst>
          </p:cNvPr>
          <p:cNvSpPr/>
          <p:nvPr/>
        </p:nvSpPr>
        <p:spPr>
          <a:xfrm>
            <a:off x="5891134" y="5272620"/>
            <a:ext cx="6041036" cy="11281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ПАО «Сбербанк» - взаимодействие в плане обеспечения доступности субъектами МСП финансовых продуктов и нефинансовых сервисов Сбербанка </a:t>
            </a:r>
            <a:endParaRPr lang="ru-RU" sz="16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E9FF3857-4C03-4514-87B6-4C631B8E419F}"/>
              </a:ext>
            </a:extLst>
          </p:cNvPr>
          <p:cNvSpPr txBox="1">
            <a:spLocks/>
          </p:cNvSpPr>
          <p:nvPr/>
        </p:nvSpPr>
        <p:spPr>
          <a:xfrm>
            <a:off x="6856447" y="196562"/>
            <a:ext cx="3921211" cy="9563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5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Направления деятельности с партнерами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: скругленные углы 7">
            <a:extLst>
              <a:ext uri="{FF2B5EF4-FFF2-40B4-BE49-F238E27FC236}">
                <a16:creationId xmlns:a16="http://schemas.microsoft.com/office/drawing/2014/main" xmlns="" id="{7A8C9081-6830-4CF5-9F49-E609D7AEA53F}"/>
              </a:ext>
            </a:extLst>
          </p:cNvPr>
          <p:cNvSpPr/>
          <p:nvPr/>
        </p:nvSpPr>
        <p:spPr>
          <a:xfrm>
            <a:off x="1584509" y="4227229"/>
            <a:ext cx="3188826" cy="52465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Юридические услуги</a:t>
            </a:r>
            <a:endParaRPr lang="ru-RU" sz="16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6" name="Прямоугольник: скругленные углы 7">
            <a:extLst>
              <a:ext uri="{FF2B5EF4-FFF2-40B4-BE49-F238E27FC236}">
                <a16:creationId xmlns:a16="http://schemas.microsoft.com/office/drawing/2014/main" xmlns="" id="{7A8C9081-6830-4CF5-9F49-E609D7AEA53F}"/>
              </a:ext>
            </a:extLst>
          </p:cNvPr>
          <p:cNvSpPr/>
          <p:nvPr/>
        </p:nvSpPr>
        <p:spPr>
          <a:xfrm>
            <a:off x="1584509" y="5006717"/>
            <a:ext cx="3188826" cy="8544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Услуги в сфере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Информационных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технологий</a:t>
            </a:r>
          </a:p>
          <a:p>
            <a:pPr algn="just"/>
            <a:endParaRPr lang="ru-RU" sz="16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7" name="Прямоугольник: скругленные углы 7">
            <a:extLst>
              <a:ext uri="{FF2B5EF4-FFF2-40B4-BE49-F238E27FC236}">
                <a16:creationId xmlns:a16="http://schemas.microsoft.com/office/drawing/2014/main" xmlns="" id="{7A8C9081-6830-4CF5-9F49-E609D7AEA53F}"/>
              </a:ext>
            </a:extLst>
          </p:cNvPr>
          <p:cNvSpPr/>
          <p:nvPr/>
        </p:nvSpPr>
        <p:spPr>
          <a:xfrm>
            <a:off x="1584509" y="6115989"/>
            <a:ext cx="3188826" cy="4646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Прочие услуги</a:t>
            </a:r>
          </a:p>
          <a:p>
            <a:pPr algn="just"/>
            <a:endParaRPr lang="ru-RU" sz="16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76E313E-4E75-4952-A993-76D0064DB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601" y="395416"/>
            <a:ext cx="8911687" cy="99962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Ключевые показатели эффективности</a:t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(в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2019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г., в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2020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г., план на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2021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г.)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56D9F4D1-F7C7-448C-8B1A-F22E48CB81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9198333"/>
              </p:ext>
            </p:extLst>
          </p:nvPr>
        </p:nvGraphicFramePr>
        <p:xfrm>
          <a:off x="1137685" y="1807535"/>
          <a:ext cx="10526231" cy="4208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3645">
                  <a:extLst>
                    <a:ext uri="{9D8B030D-6E8A-4147-A177-3AD203B41FA5}">
                      <a16:colId xmlns:a16="http://schemas.microsoft.com/office/drawing/2014/main" xmlns="" val="245523352"/>
                    </a:ext>
                  </a:extLst>
                </a:gridCol>
                <a:gridCol w="5061098">
                  <a:extLst>
                    <a:ext uri="{9D8B030D-6E8A-4147-A177-3AD203B41FA5}">
                      <a16:colId xmlns:a16="http://schemas.microsoft.com/office/drawing/2014/main" xmlns="" val="1058145812"/>
                    </a:ext>
                  </a:extLst>
                </a:gridCol>
                <a:gridCol w="1584251">
                  <a:extLst>
                    <a:ext uri="{9D8B030D-6E8A-4147-A177-3AD203B41FA5}">
                      <a16:colId xmlns:a16="http://schemas.microsoft.com/office/drawing/2014/main" xmlns="" val="3483523840"/>
                    </a:ext>
                  </a:extLst>
                </a:gridCol>
                <a:gridCol w="1531088">
                  <a:extLst>
                    <a:ext uri="{9D8B030D-6E8A-4147-A177-3AD203B41FA5}">
                      <a16:colId xmlns:a16="http://schemas.microsoft.com/office/drawing/2014/main" xmlns="" val="957877867"/>
                    </a:ext>
                  </a:extLst>
                </a:gridCol>
                <a:gridCol w="1616149">
                  <a:extLst>
                    <a:ext uri="{9D8B030D-6E8A-4147-A177-3AD203B41FA5}">
                      <a16:colId xmlns:a16="http://schemas.microsoft.com/office/drawing/2014/main" xmlns="" val="3118414989"/>
                    </a:ext>
                  </a:extLst>
                </a:gridCol>
              </a:tblGrid>
              <a:tr h="57694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№ п/п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Показатели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2019г</a:t>
                      </a:r>
                      <a:r>
                        <a:rPr lang="ru-RU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2020г</a:t>
                      </a:r>
                      <a:r>
                        <a:rPr lang="ru-RU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План на </a:t>
                      </a:r>
                      <a:r>
                        <a:rPr lang="ru-RU" sz="18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2021г</a:t>
                      </a:r>
                      <a:r>
                        <a:rPr lang="ru-RU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74260486"/>
                  </a:ext>
                </a:extLst>
              </a:tr>
              <a:tr h="851684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Количество субъектов малого и среднего предпринимательства, получивших поддержку в области инноваций и промышленного производства, ед.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ru-RU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ru-RU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</a:t>
                      </a:r>
                      <a:endParaRPr lang="ru-RU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94532432"/>
                  </a:ext>
                </a:extLst>
              </a:tr>
              <a:tr h="1428632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Количество субъектов малого и среднего предпринимательства открывших, и (или) расширивших, и (или) продолжающих ведение собственного бизнеса с помощью сервисов маркетинговой и информационной поддержки субъектов МСП, предоставляемых АО "Корпорация МСП", ед.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endParaRPr lang="ru-RU" sz="16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ru-RU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endParaRPr lang="ru-RU" sz="16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ru-RU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endParaRPr lang="ru-RU" sz="16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endParaRPr lang="ru-RU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09560203"/>
                  </a:ext>
                </a:extLst>
              </a:tr>
              <a:tr h="1039032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Количество созданных субъектов малого и среднего предпринимательства из числа физических лиц, получивших государственную поддержку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46</a:t>
                      </a:r>
                      <a:endParaRPr lang="ru-RU" sz="16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51</a:t>
                      </a:r>
                      <a:endParaRPr lang="ru-RU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65</a:t>
                      </a:r>
                      <a:endParaRPr lang="ru-RU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34880961"/>
                  </a:ext>
                </a:extLst>
              </a:tr>
            </a:tbl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7BA629B5-D8AA-4A48-81EF-2B3763F5B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17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76E313E-4E75-4952-A993-76D0064DB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708" y="444843"/>
            <a:ext cx="8911687" cy="103537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Ключевые показатели эффективности</a:t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(в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2019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г., в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2020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г., план на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2021 г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.)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56D9F4D1-F7C7-448C-8B1A-F22E48CB81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6002274"/>
              </p:ext>
            </p:extLst>
          </p:nvPr>
        </p:nvGraphicFramePr>
        <p:xfrm>
          <a:off x="1137685" y="1807535"/>
          <a:ext cx="10526231" cy="4231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3645">
                  <a:extLst>
                    <a:ext uri="{9D8B030D-6E8A-4147-A177-3AD203B41FA5}">
                      <a16:colId xmlns:a16="http://schemas.microsoft.com/office/drawing/2014/main" xmlns="" val="245523352"/>
                    </a:ext>
                  </a:extLst>
                </a:gridCol>
                <a:gridCol w="5061098">
                  <a:extLst>
                    <a:ext uri="{9D8B030D-6E8A-4147-A177-3AD203B41FA5}">
                      <a16:colId xmlns:a16="http://schemas.microsoft.com/office/drawing/2014/main" xmlns="" val="1058145812"/>
                    </a:ext>
                  </a:extLst>
                </a:gridCol>
                <a:gridCol w="1584251">
                  <a:extLst>
                    <a:ext uri="{9D8B030D-6E8A-4147-A177-3AD203B41FA5}">
                      <a16:colId xmlns:a16="http://schemas.microsoft.com/office/drawing/2014/main" xmlns="" val="3483523840"/>
                    </a:ext>
                  </a:extLst>
                </a:gridCol>
                <a:gridCol w="1531088">
                  <a:extLst>
                    <a:ext uri="{9D8B030D-6E8A-4147-A177-3AD203B41FA5}">
                      <a16:colId xmlns:a16="http://schemas.microsoft.com/office/drawing/2014/main" xmlns="" val="957877867"/>
                    </a:ext>
                  </a:extLst>
                </a:gridCol>
                <a:gridCol w="1616149">
                  <a:extLst>
                    <a:ext uri="{9D8B030D-6E8A-4147-A177-3AD203B41FA5}">
                      <a16:colId xmlns:a16="http://schemas.microsoft.com/office/drawing/2014/main" xmlns="" val="3118414989"/>
                    </a:ext>
                  </a:extLst>
                </a:gridCol>
              </a:tblGrid>
              <a:tr h="71163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№ п/п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Показатели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2019г</a:t>
                      </a:r>
                      <a:r>
                        <a:rPr lang="ru-RU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2020г</a:t>
                      </a:r>
                      <a:r>
                        <a:rPr lang="ru-RU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План на </a:t>
                      </a:r>
                      <a:r>
                        <a:rPr lang="ru-RU" sz="18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2021г</a:t>
                      </a:r>
                      <a:r>
                        <a:rPr lang="ru-RU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74260486"/>
                  </a:ext>
                </a:extLst>
              </a:tr>
              <a:tr h="596172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Количество проведенных обучающих мероприятий/консультаций для субъектов малого и среднего предпринимательства, ед.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1/35</a:t>
                      </a:r>
                      <a:endParaRPr lang="ru-RU" sz="16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1/40</a:t>
                      </a:r>
                      <a:endParaRPr lang="ru-RU" sz="16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1/50</a:t>
                      </a:r>
                      <a:endParaRPr lang="ru-RU" sz="16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94532432"/>
                  </a:ext>
                </a:extLst>
              </a:tr>
              <a:tr h="790343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Количество субъектов малого и среднего предпринимательства, получивших государственную поддержку, ед.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601</a:t>
                      </a:r>
                      <a:endParaRPr lang="ru-RU" sz="16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899</a:t>
                      </a:r>
                      <a:endParaRPr lang="ru-RU" sz="16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1150</a:t>
                      </a:r>
                      <a:endParaRPr lang="ru-RU" sz="16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09560203"/>
                  </a:ext>
                </a:extLst>
              </a:tr>
              <a:tr h="998802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Количество вновь созданных рабочих мест (включая вновь зарегистрированных индивидуальных предпринимателей) субъектами малого и среднего предпринимательства, ед.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70</a:t>
                      </a:r>
                      <a:endParaRPr lang="ru-RU" sz="16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63</a:t>
                      </a:r>
                      <a:endParaRPr lang="ru-RU" sz="16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65</a:t>
                      </a:r>
                      <a:endParaRPr lang="ru-RU" sz="16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34880961"/>
                  </a:ext>
                </a:extLst>
              </a:tr>
              <a:tr h="998802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Количество субъектов малого и среднего предпринимательства, получивших финансовую поддержку ед./сумма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2/1828</a:t>
                      </a:r>
                      <a:endParaRPr lang="ru-RU" sz="16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12/13625,4</a:t>
                      </a:r>
                      <a:endParaRPr lang="ru-RU" sz="16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5/1536,2</a:t>
                      </a:r>
                      <a:endParaRPr lang="ru-RU" sz="16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72548353"/>
                  </a:ext>
                </a:extLst>
              </a:tr>
            </a:tbl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DFF84715-B985-4652-A6E2-171280BC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66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528626"/>
              </p:ext>
            </p:extLst>
          </p:nvPr>
        </p:nvGraphicFramePr>
        <p:xfrm>
          <a:off x="1122036" y="1290917"/>
          <a:ext cx="10945906" cy="5359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33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825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753505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СИЛЬНЫЕ СТОРОНЫ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Высокая квалификация сотрудников</a:t>
                      </a:r>
                    </a:p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Межведомственное взаимодействие</a:t>
                      </a:r>
                    </a:p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Предоставление бесплатных услуг</a:t>
                      </a:r>
                    </a:p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Индивидуальный подход</a:t>
                      </a:r>
                    </a:p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Удобное месторасположение   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СЛАБЫЕ СТОРОНЫ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itchFamily="34" charset="0"/>
                        </a:rPr>
                        <a:t>Дефицит квалифицированных кадров</a:t>
                      </a:r>
                    </a:p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itchFamily="34" charset="0"/>
                        </a:rPr>
                        <a:t>Низкая заработная плата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0607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ВОЗМОЖНОСТИ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342900" marR="0" lvl="0" indent="-3429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Arial" pitchFamily="34" charset="0"/>
                      </a:endParaRPr>
                    </a:p>
                    <a:p>
                      <a:pPr marL="342900" marR="0" lvl="0" indent="-3429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itchFamily="34" charset="0"/>
                        </a:rPr>
                        <a:t>Оказание услуг в онлайн-формате</a:t>
                      </a:r>
                    </a:p>
                    <a:p>
                      <a:pPr marL="342900" marR="0" lvl="0" indent="-3429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itchFamily="34" charset="0"/>
                        </a:rPr>
                        <a:t>Расширение предоставляемых сервисов и услуг за счет взаимодействия с партнерами</a:t>
                      </a:r>
                    </a:p>
                    <a:p>
                      <a:pPr marL="342900" marR="0" lvl="0" indent="-3429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itchFamily="34" charset="0"/>
                        </a:rPr>
                        <a:t>Максимальное использование сервисов </a:t>
                      </a:r>
                      <a:r>
                        <a:rPr kumimoji="0" lang="ru-RU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itchFamily="34" charset="0"/>
                        </a:rPr>
                        <a:t>соц.сетей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itchFamily="34" charset="0"/>
                        </a:rPr>
                        <a:t> и сайта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УГРОЗЫ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ru-RU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itchFamily="34" charset="0"/>
                        </a:rPr>
                        <a:t>Высокая конкуренция в данном сегменте рынка</a:t>
                      </a:r>
                    </a:p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itchFamily="34" charset="0"/>
                        </a:rPr>
                        <a:t>Неблагоприятная экономическая ситуация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A744072A-7D01-4FFC-87C9-C45129C9E27B}"/>
              </a:ext>
            </a:extLst>
          </p:cNvPr>
          <p:cNvSpPr txBox="1">
            <a:spLocks/>
          </p:cNvSpPr>
          <p:nvPr/>
        </p:nvSpPr>
        <p:spPr>
          <a:xfrm>
            <a:off x="1685365" y="80683"/>
            <a:ext cx="9819248" cy="9427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SWOT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– анализ текущего состояния центра поддержки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80491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E8CF1C-F6F2-4671-930C-52D4E80A5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8742" y="286872"/>
            <a:ext cx="10201500" cy="98899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Раздел 2. Стратегия развития центра поддержки предпринимательства на 3-5 лет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96B575F-8373-4BE6-B62A-DAF3AC6269D2}"/>
              </a:ext>
            </a:extLst>
          </p:cNvPr>
          <p:cNvSpPr txBox="1"/>
          <p:nvPr/>
        </p:nvSpPr>
        <p:spPr>
          <a:xfrm>
            <a:off x="3888259" y="1457098"/>
            <a:ext cx="5609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Миссия и цели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A305EA5E-B450-4EF6-81DF-3746D597617D}"/>
              </a:ext>
            </a:extLst>
          </p:cNvPr>
          <p:cNvSpPr/>
          <p:nvPr/>
        </p:nvSpPr>
        <p:spPr>
          <a:xfrm>
            <a:off x="2915629" y="2411373"/>
            <a:ext cx="8915400" cy="1682832"/>
          </a:xfrm>
          <a:prstGeom prst="roundRect">
            <a:avLst/>
          </a:prstGeom>
          <a:solidFill>
            <a:schemeClr val="bg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Миссия Центра </a:t>
            </a:r>
            <a:r>
              <a:rPr lang="ru-RU" dirty="0" smtClean="0">
                <a:solidFill>
                  <a:srgbClr val="FF0000"/>
                </a:solidFill>
              </a:rPr>
              <a:t>поддержки предпринимательства </a:t>
            </a:r>
            <a:r>
              <a:rPr lang="ru-RU" dirty="0">
                <a:solidFill>
                  <a:srgbClr val="FF0000"/>
                </a:solidFill>
              </a:rPr>
              <a:t>– создание благоприятных условий для развития </a:t>
            </a:r>
            <a:r>
              <a:rPr lang="ru-RU" dirty="0" smtClean="0">
                <a:solidFill>
                  <a:srgbClr val="FF0000"/>
                </a:solidFill>
              </a:rPr>
              <a:t>предпринимательства на территории </a:t>
            </a:r>
            <a:r>
              <a:rPr lang="ru-RU" dirty="0" err="1" smtClean="0">
                <a:solidFill>
                  <a:srgbClr val="FF0000"/>
                </a:solidFill>
              </a:rPr>
              <a:t>Ардатовского</a:t>
            </a:r>
            <a:r>
              <a:rPr lang="ru-RU" dirty="0" smtClean="0">
                <a:solidFill>
                  <a:srgbClr val="FF0000"/>
                </a:solidFill>
              </a:rPr>
              <a:t> муниципального района </a:t>
            </a:r>
            <a:r>
              <a:rPr lang="ru-RU" dirty="0">
                <a:solidFill>
                  <a:srgbClr val="FF0000"/>
                </a:solidFill>
              </a:rPr>
              <a:t>посредством оказания нефинансовой поддержки субъектам малого и среднего </a:t>
            </a:r>
            <a:r>
              <a:rPr lang="ru-RU" dirty="0" smtClean="0">
                <a:solidFill>
                  <a:srgbClr val="FF0000"/>
                </a:solidFill>
              </a:rPr>
              <a:t>бизнеса </a:t>
            </a:r>
            <a:r>
              <a:rPr lang="ru-RU" dirty="0">
                <a:solidFill>
                  <a:srgbClr val="FF0000"/>
                </a:solidFill>
              </a:rPr>
              <a:t>– оказание комплекса информационно - консультационных и обучающих услуг, направленных на содействие развитию субъектов малого и среднего предпринимательства.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B35EFEAC-3704-4EC6-871E-9FD5BFC7C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FBB9D1B0-DA81-400F-8864-6EE9225AE980}"/>
              </a:ext>
            </a:extLst>
          </p:cNvPr>
          <p:cNvSpPr/>
          <p:nvPr/>
        </p:nvSpPr>
        <p:spPr>
          <a:xfrm>
            <a:off x="2915629" y="4226612"/>
            <a:ext cx="8915400" cy="4732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Содействие 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развитию субъектов малого и среднего предпринимательств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19E8567D-8661-4A75-AB7A-A9C8F62F6008}"/>
              </a:ext>
            </a:extLst>
          </p:cNvPr>
          <p:cNvSpPr/>
          <p:nvPr/>
        </p:nvSpPr>
        <p:spPr>
          <a:xfrm>
            <a:off x="2915629" y="4790492"/>
            <a:ext cx="8915400" cy="11654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 Повышение 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информированности субъектов малого и среднего предпринимательства, их сотрудников, а также физических лиц, заинтересованных в начале осуществления предпринимательской деятельности по вопросам ведения бизнес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84242F59-DB0C-4D93-A974-0B8A4DE32FDE}"/>
              </a:ext>
            </a:extLst>
          </p:cNvPr>
          <p:cNvSpPr/>
          <p:nvPr/>
        </p:nvSpPr>
        <p:spPr>
          <a:xfrm>
            <a:off x="2915629" y="6137190"/>
            <a:ext cx="8915400" cy="5931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Реализация мероприятий, направленных на 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популяризацию предпринимательства и начала собственного дела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9D6B66D-557A-4387-93AE-22BA5F35F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504" y="2766969"/>
            <a:ext cx="1924803" cy="108315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38FB500-FFE5-4ED5-B785-41267699B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93" y="4678980"/>
            <a:ext cx="2018616" cy="136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9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5EA294-C970-4C96-AB66-C48A60776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132" y="163665"/>
            <a:ext cx="9580228" cy="989242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Стратегия развития центра поддержки предпринимательства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52C0AC0-10C1-4905-8934-46BC95B2E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59567" y="1768839"/>
            <a:ext cx="11240956" cy="2239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800" b="1" dirty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Ключевые идеи (замысел</a:t>
            </a:r>
            <a:r>
              <a:rPr lang="ru-RU" sz="2800" dirty="0" smtClean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) </a:t>
            </a:r>
            <a:r>
              <a:rPr lang="ru-RU" sz="2000" dirty="0" smtClean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Организация комплексного и квалифицированного сопровождения субъектов МСП на различных этапах их развития, в </a:t>
            </a:r>
            <a:r>
              <a:rPr lang="ru-RU" sz="2000" dirty="0" err="1" smtClean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т.ч</a:t>
            </a:r>
            <a:r>
              <a:rPr lang="ru-RU" sz="2000" dirty="0" smtClean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. предоставление адресной методической, информационной, консультационной, образовательной поддержки.</a:t>
            </a:r>
            <a:endParaRPr lang="ru-RU" sz="2000" dirty="0"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500" b="1" dirty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Основные направления развития </a:t>
            </a:r>
            <a:endParaRPr lang="ru-RU" sz="2500" dirty="0" smtClean="0"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474454"/>
              </p:ext>
            </p:extLst>
          </p:nvPr>
        </p:nvGraphicFramePr>
        <p:xfrm>
          <a:off x="864970" y="4234249"/>
          <a:ext cx="11035552" cy="18213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17776"/>
                <a:gridCol w="5517776"/>
              </a:tblGrid>
              <a:tr h="51074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За счет средств бюджета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За счет коммерческой деятельности</a:t>
                      </a:r>
                      <a:endParaRPr lang="ru-RU" dirty="0"/>
                    </a:p>
                  </a:txBody>
                  <a:tcPr/>
                </a:tc>
              </a:tr>
              <a:tr h="114775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Расширение сфер сотрудничества с Администрацией </a:t>
                      </a:r>
                      <a:r>
                        <a:rPr lang="ru-RU" sz="1600" dirty="0" err="1" smtClean="0"/>
                        <a:t>Ардатовского</a:t>
                      </a:r>
                      <a:r>
                        <a:rPr lang="ru-RU" sz="1600" dirty="0" smtClean="0"/>
                        <a:t> муниципального района, МБУ «МФЦ» </a:t>
                      </a:r>
                      <a:r>
                        <a:rPr lang="ru-RU" sz="1600" dirty="0" err="1" smtClean="0"/>
                        <a:t>Ардатовского</a:t>
                      </a:r>
                      <a:r>
                        <a:rPr lang="ru-RU" sz="1600" dirty="0" smtClean="0"/>
                        <a:t> района, ГКУ «ЦЗН» </a:t>
                      </a:r>
                      <a:r>
                        <a:rPr lang="ru-RU" sz="1600" dirty="0" err="1" smtClean="0"/>
                        <a:t>Ардатовского</a:t>
                      </a:r>
                      <a:r>
                        <a:rPr lang="ru-RU" sz="1600" dirty="0" smtClean="0"/>
                        <a:t> района, ГКУ «УСЗН» </a:t>
                      </a:r>
                      <a:r>
                        <a:rPr lang="ru-RU" sz="1600" dirty="0" err="1" smtClean="0"/>
                        <a:t>Ардатовского</a:t>
                      </a:r>
                      <a:r>
                        <a:rPr lang="ru-RU" sz="1600" dirty="0" smtClean="0"/>
                        <a:t> района, образовательными организациями </a:t>
                      </a:r>
                      <a:r>
                        <a:rPr lang="ru-RU" sz="1600" dirty="0" err="1" smtClean="0"/>
                        <a:t>Ардатовского</a:t>
                      </a:r>
                      <a:r>
                        <a:rPr lang="ru-RU" sz="1600" dirty="0" smtClean="0"/>
                        <a:t> района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Увеличение количества мероприятий, организованных для субъектов МСП с привлечением профессиональных специалистов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921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56238" y="362465"/>
            <a:ext cx="60877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Стратегия развития центра поддержки предпринимательства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27437" y="1746422"/>
            <a:ext cx="10181967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b="1" dirty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Целевая аудитория </a:t>
            </a:r>
            <a:r>
              <a:rPr lang="ru-RU" dirty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– </a:t>
            </a:r>
            <a:r>
              <a:rPr lang="ru-RU" sz="2400" dirty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действующие субъекты МСП и физические лица, желающие организовать собственное </a:t>
            </a:r>
            <a:r>
              <a:rPr lang="ru-RU" sz="2400" dirty="0" smtClean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дело, лица, применяющие систему налогообложения «налог на профессиональный доход»</a:t>
            </a:r>
            <a:endParaRPr lang="ru-RU" sz="2400" dirty="0"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b="1" dirty="0" smtClean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Основные </a:t>
            </a:r>
            <a:r>
              <a:rPr lang="ru-RU" sz="2800" b="1" dirty="0" err="1" smtClean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стейкхолдеры</a:t>
            </a:r>
            <a:r>
              <a:rPr lang="ru-RU" sz="2800" b="1" dirty="0" smtClean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ru-RU" sz="2800" b="1" dirty="0" smtClean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-   </a:t>
            </a:r>
            <a:r>
              <a:rPr lang="ru-RU" sz="2400" dirty="0" smtClean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органы МСУ </a:t>
            </a:r>
            <a:r>
              <a:rPr lang="ru-RU" sz="2400" dirty="0" err="1" smtClean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Ардатовского</a:t>
            </a:r>
            <a:r>
              <a:rPr lang="ru-RU" sz="2400" dirty="0" smtClean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 муниципального района и </a:t>
            </a:r>
            <a:r>
              <a:rPr lang="ru-RU" sz="2400" dirty="0" err="1" smtClean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р.п</a:t>
            </a:r>
            <a:r>
              <a:rPr lang="ru-RU" sz="2400" dirty="0" smtClean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. Ардатов; 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ГКУ «Центр занятости населения» </a:t>
            </a:r>
            <a:r>
              <a:rPr lang="ru-RU" sz="2400" dirty="0" err="1" smtClean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Ардатовского</a:t>
            </a:r>
            <a:r>
              <a:rPr lang="ru-RU" sz="2400" dirty="0" smtClean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 района</a:t>
            </a:r>
            <a:r>
              <a:rPr lang="ru-RU" sz="2400" dirty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;</a:t>
            </a:r>
            <a:r>
              <a:rPr lang="ru-RU" sz="2400" dirty="0" smtClean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 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образовательные организации </a:t>
            </a:r>
            <a:r>
              <a:rPr lang="ru-RU" sz="2400" dirty="0" err="1" smtClean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Ардатовского</a:t>
            </a:r>
            <a:r>
              <a:rPr lang="ru-RU" sz="2400" dirty="0" smtClean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 района;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АНО «АРКПП НО»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endParaRPr lang="ru-RU" sz="2800" b="1" dirty="0"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109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685ABF-C684-4598-BA32-1F68D87C3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205076"/>
            <a:ext cx="8911687" cy="1165412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Стратегия развития центра поддержки предпринимательства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ECB9131-AD26-489F-BAD5-DEBAF511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66118" y="881449"/>
            <a:ext cx="11244649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500" dirty="0" smtClean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          Финансовый план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ru-RU" sz="2500" dirty="0"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ru-RU" sz="2500" dirty="0" smtClean="0"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ru-RU" sz="2500" dirty="0"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ru-RU" sz="2500" dirty="0" smtClean="0"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ru-RU" sz="2500" dirty="0"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ru-RU" sz="2500" dirty="0" smtClean="0"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500" dirty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 </a:t>
            </a:r>
            <a:r>
              <a:rPr lang="ru-RU" sz="2500" dirty="0" smtClean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 Ключевые </a:t>
            </a:r>
            <a:r>
              <a:rPr lang="ru-RU" sz="2500" dirty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показатели </a:t>
            </a:r>
            <a:r>
              <a:rPr lang="ru-RU" sz="2500" dirty="0" smtClean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эффективности 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Количество субъектов МСП, получивших господдержку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Количество оказанных услуг субъектам МСП и физ. лицам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Общее количество субъектов МСП в </a:t>
            </a:r>
            <a:r>
              <a:rPr lang="ru-RU" sz="1600" dirty="0" err="1" smtClean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Ардатовском</a:t>
            </a:r>
            <a:r>
              <a:rPr lang="ru-RU" sz="1600" dirty="0" smtClean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 районе</a:t>
            </a:r>
            <a:endParaRPr lang="ru-RU" sz="1600" dirty="0"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2963860"/>
              </p:ext>
            </p:extLst>
          </p:nvPr>
        </p:nvGraphicFramePr>
        <p:xfrm>
          <a:off x="766119" y="1540473"/>
          <a:ext cx="10738493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36043"/>
                <a:gridCol w="1425146"/>
                <a:gridCol w="1515762"/>
                <a:gridCol w="1561542"/>
              </a:tblGrid>
              <a:tr h="34252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2020 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2021 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2022 г.</a:t>
                      </a:r>
                      <a:endParaRPr lang="ru-RU" dirty="0"/>
                    </a:p>
                  </a:txBody>
                  <a:tcPr/>
                </a:tc>
              </a:tr>
              <a:tr h="242619"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Доходы: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/>
                </a:tc>
              </a:tr>
              <a:tr h="242619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Бюджетные ассигнования (субсидия из районного бюджета) </a:t>
                      </a:r>
                      <a:r>
                        <a:rPr lang="ru-RU" sz="1100" dirty="0" err="1" smtClean="0"/>
                        <a:t>тыс.руб</a:t>
                      </a:r>
                      <a:r>
                        <a:rPr lang="ru-RU" sz="1100" dirty="0" smtClean="0"/>
                        <a:t>.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270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1252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1492</a:t>
                      </a:r>
                      <a:endParaRPr lang="ru-RU" sz="1100" dirty="0"/>
                    </a:p>
                  </a:txBody>
                  <a:tcPr/>
                </a:tc>
              </a:tr>
              <a:tr h="242619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Собственные средства </a:t>
                      </a:r>
                      <a:r>
                        <a:rPr lang="ru-RU" sz="1100" dirty="0" err="1" smtClean="0"/>
                        <a:t>тыс.руб</a:t>
                      </a:r>
                      <a:r>
                        <a:rPr lang="ru-RU" sz="1100" dirty="0" smtClean="0"/>
                        <a:t>.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-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340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442</a:t>
                      </a:r>
                      <a:endParaRPr lang="ru-RU" sz="1100" dirty="0"/>
                    </a:p>
                  </a:txBody>
                  <a:tcPr/>
                </a:tc>
              </a:tr>
              <a:tr h="242619"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Итого: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270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1592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1934</a:t>
                      </a:r>
                      <a:endParaRPr lang="ru-RU" sz="1100" b="1" dirty="0"/>
                    </a:p>
                  </a:txBody>
                  <a:tcPr/>
                </a:tc>
              </a:tr>
              <a:tr h="242619"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Расходы: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</a:tr>
              <a:tr h="242619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Заработная плата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120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675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945</a:t>
                      </a:r>
                      <a:endParaRPr lang="ru-RU" sz="1100" dirty="0"/>
                    </a:p>
                  </a:txBody>
                  <a:tcPr/>
                </a:tc>
              </a:tr>
              <a:tr h="242619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Начисления на заработную плату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36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204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286</a:t>
                      </a:r>
                    </a:p>
                  </a:txBody>
                  <a:tcPr/>
                </a:tc>
              </a:tr>
              <a:tr h="242619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Услуги связи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8,8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39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39</a:t>
                      </a:r>
                    </a:p>
                  </a:txBody>
                  <a:tcPr/>
                </a:tc>
              </a:tr>
              <a:tr h="242619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Услуги банка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</a:t>
                      </a:r>
                    </a:p>
                  </a:txBody>
                  <a:tcPr/>
                </a:tc>
              </a:tr>
              <a:tr h="242619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Арендная плата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98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229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229</a:t>
                      </a:r>
                    </a:p>
                  </a:txBody>
                  <a:tcPr/>
                </a:tc>
              </a:tr>
              <a:tr h="242619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Прочие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5,2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440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430</a:t>
                      </a:r>
                    </a:p>
                  </a:txBody>
                  <a:tcPr/>
                </a:tc>
              </a:tr>
              <a:tr h="242619"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Итого: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270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1592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1934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851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685ABF-C684-4598-BA32-1F68D87C3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729" y="268942"/>
            <a:ext cx="9657883" cy="1014574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Стратегия развития центра поддержки предпринимательства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F6C6768-501B-41BD-9B42-6A503B3CE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902" y="1644242"/>
            <a:ext cx="10679185" cy="5213758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33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Расширение списка партнеров и возможные сферы сотрудничества (список потенциальных партнеров</a:t>
            </a:r>
            <a:r>
              <a:rPr lang="ru-RU" sz="33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25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Управление сельского хозяйства при администрации </a:t>
            </a:r>
            <a:r>
              <a:rPr lang="ru-RU" sz="2500" dirty="0" err="1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Ардатовского</a:t>
            </a:r>
            <a:r>
              <a:rPr lang="ru-RU" sz="25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района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25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ГК «ЛАД» (контрольно-кассовая техника»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25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ООО Веб-студия «ВЕСТА» (создание и продвижение интернет-сайтов)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25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ПАО «Сбербанк» РФ</a:t>
            </a:r>
            <a:endParaRPr lang="ru-RU" sz="2500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33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Изменение перечня </a:t>
            </a:r>
            <a:r>
              <a:rPr lang="ru-RU" sz="33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услуг </a:t>
            </a:r>
            <a:r>
              <a:rPr lang="ru-RU" sz="33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  </a:t>
            </a:r>
            <a:r>
              <a:rPr lang="ru-RU" sz="25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В перечень предоставляемых услуг предполагается добавить следующие услуги: </a:t>
            </a:r>
          </a:p>
          <a:p>
            <a:pPr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ru-RU" sz="25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Консультационные услуги по открытию и ведению деятельности КФХ;</a:t>
            </a:r>
          </a:p>
          <a:p>
            <a:pPr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ru-RU" sz="25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Услуги по обслуживанию контрольно-кассовой техники;</a:t>
            </a:r>
          </a:p>
          <a:p>
            <a:pPr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ru-RU" sz="25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Услуги по созданию и продвижению интернет-сайтов;</a:t>
            </a:r>
          </a:p>
          <a:p>
            <a:pPr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ru-RU" sz="25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Услуги, предоставляемые ПАО «Сбербанк»</a:t>
            </a:r>
            <a:endParaRPr lang="ru-RU" sz="2500" dirty="0" smtClean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25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endParaRPr lang="ru-RU" sz="2500" b="1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ru-RU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9CE4EC4-AFDE-4FEA-AC09-C033AFEE2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63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685ABF-C684-4598-BA32-1F68D87C3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878" y="119226"/>
            <a:ext cx="10255623" cy="528918"/>
          </a:xfrm>
        </p:spPr>
        <p:txBody>
          <a:bodyPr>
            <a:noAutofit/>
          </a:bodyPr>
          <a:lstStyle/>
          <a:p>
            <a:pPr algn="just"/>
            <a:r>
              <a:rPr lang="ru-RU" sz="30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Набор инструментов и способов достижения целей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74E7FC33-2926-48E1-835C-CDD53CAB5AAE}"/>
              </a:ext>
            </a:extLst>
          </p:cNvPr>
          <p:cNvSpPr/>
          <p:nvPr/>
        </p:nvSpPr>
        <p:spPr>
          <a:xfrm>
            <a:off x="1535328" y="1400432"/>
            <a:ext cx="9898791" cy="7249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Расширение спектра оказываемых услуг в ЦПП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A1564DC0-D4CA-4128-9BD1-A6C0FD70D7FB}"/>
              </a:ext>
            </a:extLst>
          </p:cNvPr>
          <p:cNvSpPr/>
          <p:nvPr/>
        </p:nvSpPr>
        <p:spPr>
          <a:xfrm>
            <a:off x="1535329" y="2430162"/>
            <a:ext cx="9898790" cy="7249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Повышение уровня профессиональной подготовки сотрудников ЦПП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A079FDE3-CE5A-4CAB-ACBC-E663C1CC316A}"/>
              </a:ext>
            </a:extLst>
          </p:cNvPr>
          <p:cNvSpPr/>
          <p:nvPr/>
        </p:nvSpPr>
        <p:spPr>
          <a:xfrm>
            <a:off x="1535327" y="3459891"/>
            <a:ext cx="9898791" cy="7496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Привлечение дополнительных источников финансирования деятельности АНО «ЦПП»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7779475F-815E-47C3-B58A-A0476751341B}"/>
              </a:ext>
            </a:extLst>
          </p:cNvPr>
          <p:cNvSpPr/>
          <p:nvPr/>
        </p:nvSpPr>
        <p:spPr>
          <a:xfrm>
            <a:off x="1521881" y="4511814"/>
            <a:ext cx="9912237" cy="7356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Повышение уровня взаимодействия АНО «ЦПП» с органами МСУ района и организациями-партнерами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60CCFD7-CA0F-49F1-B4EA-AC5249A24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46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E8CF1C-F6F2-4671-930C-52D4E80A5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884" y="624110"/>
            <a:ext cx="10175357" cy="132164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Раздел 1. Текущее </a:t>
            </a:r>
            <a:r>
              <a:rPr lang="ru-RU" sz="28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состояние </a:t>
            </a:r>
            <a:r>
              <a:rPr lang="ru-RU" sz="2800" b="1" dirty="0" err="1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Ардатовского</a:t>
            </a:r>
            <a:r>
              <a:rPr lang="ru-RU" sz="28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муниципального </a:t>
            </a:r>
            <a:r>
              <a:rPr lang="ru-RU" sz="28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района </a:t>
            </a:r>
            <a:r>
              <a:rPr lang="ru-RU" sz="28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в сфере развития предпринимательства, центра поддержки предпринимательства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6130818-DDA5-4EBF-9668-30A24B58C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1178" y="3707934"/>
            <a:ext cx="10335379" cy="24497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23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Бюджет:</a:t>
            </a:r>
          </a:p>
          <a:p>
            <a:pPr marL="0" indent="0">
              <a:buNone/>
            </a:pP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lang="ru-RU" sz="2300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За 2020 год доходы бюджета составили                    1 286,9 </a:t>
            </a:r>
            <a:r>
              <a:rPr lang="ru-RU" sz="23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млн.руб</a:t>
            </a:r>
            <a:r>
              <a:rPr lang="ru-RU" sz="2300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.                                                           	Расходы составили в размере                                     1 265,4 </a:t>
            </a:r>
            <a:r>
              <a:rPr lang="ru-RU" sz="23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млн.руб</a:t>
            </a:r>
            <a:r>
              <a:rPr lang="ru-RU" sz="2300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  <a:endParaRPr lang="ru-RU" sz="2300" dirty="0">
              <a:solidFill>
                <a:schemeClr val="tx1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2300" b="1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Численность населения </a:t>
            </a:r>
            <a:r>
              <a:rPr lang="ru-RU" sz="23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                                               </a:t>
            </a:r>
            <a:r>
              <a:rPr lang="ru-RU" sz="2300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22522 чел.</a:t>
            </a:r>
            <a:endParaRPr lang="ru-RU" sz="2300" dirty="0">
              <a:solidFill>
                <a:schemeClr val="tx1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2300" b="1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Количество субъектов </a:t>
            </a:r>
            <a:r>
              <a:rPr lang="ru-RU" sz="23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МСП                                         </a:t>
            </a:r>
            <a:r>
              <a:rPr lang="ru-RU" sz="2300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432</a:t>
            </a:r>
            <a:endParaRPr lang="ru-RU" sz="2300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96B575F-8373-4BE6-B62A-DAF3AC6269D2}"/>
              </a:ext>
            </a:extLst>
          </p:cNvPr>
          <p:cNvSpPr txBox="1"/>
          <p:nvPr/>
        </p:nvSpPr>
        <p:spPr>
          <a:xfrm>
            <a:off x="1211178" y="2411347"/>
            <a:ext cx="8915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Общая характеристика </a:t>
            </a:r>
          </a:p>
          <a:p>
            <a:pPr algn="ctr"/>
            <a:r>
              <a:rPr lang="ru-RU" sz="2000" b="1" dirty="0" err="1" smtClean="0"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Ардатовского</a:t>
            </a:r>
            <a:r>
              <a:rPr lang="ru-RU" sz="2000" b="1" dirty="0" smtClean="0"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муниципального </a:t>
            </a:r>
            <a:r>
              <a:rPr lang="ru-RU" sz="2000" b="1" dirty="0" smtClean="0"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района</a:t>
            </a:r>
            <a:endParaRPr lang="ru-RU" sz="2000" b="1" dirty="0">
              <a:latin typeface="Arial Black" panose="020B0A04020102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36217A3-50B8-4D5C-9BED-0C29E179F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67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685ABF-C684-4598-BA32-1F68D87C3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145" y="258985"/>
            <a:ext cx="8911687" cy="52879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Каналы продвижения рекламы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82D49D7-E668-453D-A175-A594A862D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48714" y="1655804"/>
            <a:ext cx="1004192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ctr">
              <a:spcAft>
                <a:spcPts val="0"/>
              </a:spcAft>
            </a:pPr>
            <a:r>
              <a:rPr lang="ru-RU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Рекламная </a:t>
            </a:r>
            <a:r>
              <a:rPr lang="ru-RU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стратегия АНО </a:t>
            </a:r>
            <a:r>
              <a:rPr lang="ru-RU" sz="20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Ардатовского</a:t>
            </a:r>
            <a:r>
              <a:rPr lang="ru-RU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муниципального района </a:t>
            </a:r>
          </a:p>
          <a:p>
            <a:pPr indent="180340" algn="ctr">
              <a:spcAft>
                <a:spcPts val="0"/>
              </a:spcAft>
            </a:pPr>
            <a:r>
              <a:rPr lang="ru-RU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«ЦЕНТР ПОДДЕРЖКИ ПРЕДПРИНИМАТЕЛЬСТВА»</a:t>
            </a:r>
          </a:p>
          <a:p>
            <a:pPr indent="180340">
              <a:spcAft>
                <a:spcPts val="0"/>
              </a:spcAft>
            </a:pPr>
            <a:endParaRPr lang="ru-RU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Наличие функционального официального сайта АНО «ЦПП» в сети интернет в соответствии с бренд-буком «Мой Бизнес»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Постоянное расширение функционала сайта АНО «ЦПП» 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Присутствие АНО «ЦПП» в распространенных социальных сетях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Использование для освещения деятельности АНО «ЦПП» официального сайта администрации </a:t>
            </a:r>
            <a:r>
              <a:rPr lang="ru-RU" sz="2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Ардатовского</a:t>
            </a:r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муниципального района и сайтов партнеров «ЦПП»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Постоянные публикации и объявления в СМИ (общественно-политическая газета </a:t>
            </a:r>
            <a:r>
              <a:rPr lang="ru-RU" sz="2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Ардатовского</a:t>
            </a:r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муниципального района «НАША ЖИЗНЬ»</a:t>
            </a:r>
            <a:endParaRPr lang="ru-RU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08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A011F1-9653-42AF-9384-3FD56B8FB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703" y="263384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SWOT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– стратегии развития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FD6B605-4FF0-44A8-AD77-E8AFE3DC0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80C7F554-7875-40D7-8BC6-B830975CBF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1331977"/>
              </p:ext>
            </p:extLst>
          </p:nvPr>
        </p:nvGraphicFramePr>
        <p:xfrm>
          <a:off x="996201" y="1259781"/>
          <a:ext cx="10945906" cy="5414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33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825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808613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СИЛЬНЫЕ СТОРОНЫ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Наличие помещения, полностью соответствующего Стандарту деятельности ЦПП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Налаженное взаимодействие с организациями инфраструктуры поддержки субъектов МСП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Доступ к федеральным и региональным информационным ресурсам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СЛАБЫЕ СТОРОНЫ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ru-RU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Недостаточный пакет мер поддержки субъектов МСП на муниципальном уровне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Отсутствие опыта работы в плане оказания услуг субъектам МСП у отдельных сотрудников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0607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ВОЗМОЖНОСТИ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285750" marR="0" lvl="0" indent="-2857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285750" marR="0" lvl="0" indent="-2857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Увеличение перечня оказываемых услуг субъектам МСП</a:t>
                      </a:r>
                    </a:p>
                    <a:p>
                      <a:pPr marL="285750" marR="0" lvl="0" indent="-2857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Организация работы по принципу «одного окна»</a:t>
                      </a: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285750" marR="0" lvl="0" indent="-2857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Увеличение количества клиентов, обратившихся в ЦПП за поддержкой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УГРОЗЫ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Снижение количества субъектов МСП, связанное с изменениями законодательства и нестабильной экономической ситуацией в стране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Отсутствие профессионального кадрового резерва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016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685ABF-C684-4598-BA32-1F68D87C3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54985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Итоги реализации стратегии 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597FF97-F703-4A47-BBCE-45080F0EE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579" y="1737057"/>
            <a:ext cx="10299050" cy="991153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ru-RU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>
              <a:buNone/>
            </a:pPr>
            <a:r>
              <a:rPr lang="ru-RU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>
              <a:buNone/>
            </a:pPr>
            <a:r>
              <a:rPr lang="ru-RU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>
              <a:buNone/>
            </a:pPr>
            <a:r>
              <a:rPr lang="ru-RU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>
              <a:buNone/>
            </a:pPr>
            <a:endParaRPr lang="ru-RU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7EAA5FE7-58EE-4218-9335-FC89AD3DF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Прямоугольник: скругленные углы 7">
            <a:extLst>
              <a:ext uri="{FF2B5EF4-FFF2-40B4-BE49-F238E27FC236}">
                <a16:creationId xmlns:a16="http://schemas.microsoft.com/office/drawing/2014/main" xmlns="" id="{7A8C9081-6830-4CF5-9F49-E609D7AEA53F}"/>
              </a:ext>
            </a:extLst>
          </p:cNvPr>
          <p:cNvSpPr/>
          <p:nvPr/>
        </p:nvSpPr>
        <p:spPr>
          <a:xfrm>
            <a:off x="1594571" y="1753163"/>
            <a:ext cx="9733065" cy="6769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Создание благоприятного климата для развития предпринимательства в районе</a:t>
            </a:r>
          </a:p>
        </p:txBody>
      </p:sp>
      <p:sp>
        <p:nvSpPr>
          <p:cNvPr id="6" name="Прямоугольник: скругленные углы 7">
            <a:extLst>
              <a:ext uri="{FF2B5EF4-FFF2-40B4-BE49-F238E27FC236}">
                <a16:creationId xmlns:a16="http://schemas.microsoft.com/office/drawing/2014/main" xmlns="" id="{7A8C9081-6830-4CF5-9F49-E609D7AEA53F}"/>
              </a:ext>
            </a:extLst>
          </p:cNvPr>
          <p:cNvSpPr/>
          <p:nvPr/>
        </p:nvSpPr>
        <p:spPr>
          <a:xfrm>
            <a:off x="1584508" y="2744317"/>
            <a:ext cx="9733065" cy="82266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Повышение уровня инвестиционной привлекательности </a:t>
            </a:r>
            <a:r>
              <a:rPr lang="ru-RU" sz="1600" dirty="0" err="1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Ардатовского</a:t>
            </a: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муниципального района</a:t>
            </a:r>
            <a:endParaRPr lang="ru-RU" sz="16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Прямоугольник: скругленные углы 7">
            <a:extLst>
              <a:ext uri="{FF2B5EF4-FFF2-40B4-BE49-F238E27FC236}">
                <a16:creationId xmlns:a16="http://schemas.microsoft.com/office/drawing/2014/main" xmlns="" id="{7A8C9081-6830-4CF5-9F49-E609D7AEA53F}"/>
              </a:ext>
            </a:extLst>
          </p:cNvPr>
          <p:cNvSpPr/>
          <p:nvPr/>
        </p:nvSpPr>
        <p:spPr>
          <a:xfrm>
            <a:off x="1584508" y="3875160"/>
            <a:ext cx="9733064" cy="5238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Создание новых высокооплачиваемых рабочих мест</a:t>
            </a:r>
            <a:endParaRPr lang="ru-RU" sz="16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Прямоугольник: скругленные углы 7">
            <a:extLst>
              <a:ext uri="{FF2B5EF4-FFF2-40B4-BE49-F238E27FC236}">
                <a16:creationId xmlns:a16="http://schemas.microsoft.com/office/drawing/2014/main" xmlns="" id="{7A8C9081-6830-4CF5-9F49-E609D7AEA53F}"/>
              </a:ext>
            </a:extLst>
          </p:cNvPr>
          <p:cNvSpPr/>
          <p:nvPr/>
        </p:nvSpPr>
        <p:spPr>
          <a:xfrm>
            <a:off x="1584509" y="4707180"/>
            <a:ext cx="9733064" cy="7133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Увеличение общего количества субъектов МСП в </a:t>
            </a:r>
            <a:r>
              <a:rPr lang="ru-RU" sz="1600" dirty="0" err="1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Ардатовском</a:t>
            </a: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муниципальном районе</a:t>
            </a:r>
            <a:endParaRPr lang="ru-RU" sz="16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Прямоугольник: скругленные углы 7">
            <a:extLst>
              <a:ext uri="{FF2B5EF4-FFF2-40B4-BE49-F238E27FC236}">
                <a16:creationId xmlns:a16="http://schemas.microsoft.com/office/drawing/2014/main" xmlns="" id="{7A8C9081-6830-4CF5-9F49-E609D7AEA53F}"/>
              </a:ext>
            </a:extLst>
          </p:cNvPr>
          <p:cNvSpPr/>
          <p:nvPr/>
        </p:nvSpPr>
        <p:spPr>
          <a:xfrm>
            <a:off x="1584509" y="5728672"/>
            <a:ext cx="9743128" cy="9192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Увеличение объемов внутренних инвестиций в промышленные предприятия </a:t>
            </a:r>
            <a:r>
              <a:rPr lang="ru-RU" sz="1600" dirty="0" err="1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Ардатовского</a:t>
            </a: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района за счет участия в программах субсидирования и </a:t>
            </a:r>
            <a:r>
              <a:rPr lang="ru-RU" sz="1600" dirty="0" err="1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грантовых</a:t>
            </a: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конкурсах</a:t>
            </a:r>
            <a:endParaRPr lang="ru-RU" sz="16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68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C6BB2C7-AE3D-45D3-87CA-BBF753BB0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0765" y="0"/>
            <a:ext cx="7142606" cy="3207895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5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Благодарим за внимание!!!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0D3D8D5-4F93-4CD6-8229-8A1E7415E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3633" y="3537679"/>
            <a:ext cx="8746967" cy="2653259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80000"/>
              </a:lnSpc>
              <a:buNone/>
            </a:pP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ru-RU" sz="1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АНО </a:t>
            </a:r>
            <a:r>
              <a:rPr lang="ru-RU" sz="1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Ардатовского</a:t>
            </a:r>
            <a:r>
              <a:rPr lang="ru-RU" sz="1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 муниципального района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ru-RU" sz="1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«Центр поддержки предпринимательства»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ru-RU" sz="1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р</a:t>
            </a:r>
            <a:r>
              <a:rPr lang="ru-RU" sz="1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.п</a:t>
            </a:r>
            <a:r>
              <a:rPr lang="ru-RU" sz="1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. Ардатов, ул. Ленина д.3</a:t>
            </a:r>
          </a:p>
          <a:p>
            <a:pPr marL="0" indent="0" algn="ctr">
              <a:lnSpc>
                <a:spcPct val="80000"/>
              </a:lnSpc>
              <a:buNone/>
            </a:pPr>
            <a:endParaRPr lang="ru-RU" sz="11100" dirty="0" smtClean="0">
              <a:solidFill>
                <a:schemeClr val="tx1"/>
              </a:solidFill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ru-RU" sz="11100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Тел. 8(83179) 5-07 22,  8(910) 388-46-55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sz="11100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E-mail</a:t>
            </a:r>
            <a:r>
              <a:rPr lang="ru-RU" sz="11100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: </a:t>
            </a:r>
            <a:r>
              <a:rPr lang="en-US" sz="11100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cpp.ardatov@yandex.ru</a:t>
            </a:r>
            <a:endParaRPr lang="ru-RU" sz="11100" dirty="0">
              <a:solidFill>
                <a:schemeClr val="tx1"/>
              </a:solidFill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80000"/>
              </a:lnSpc>
              <a:buNone/>
            </a:pP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80000"/>
              </a:lnSpc>
              <a:buNone/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80000"/>
              </a:lnSpc>
              <a:buNone/>
            </a:pP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80000"/>
              </a:lnSpc>
              <a:buNone/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FD873DE1-A97B-4F70-88E2-FDB5C534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66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EEE551-D78E-4D06-9659-7DF8C021E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967" y="269824"/>
            <a:ext cx="9930645" cy="79697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Общая </a:t>
            </a:r>
            <a:r>
              <a:rPr lang="ru-RU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характеристика </a:t>
            </a:r>
            <a:r>
              <a:rPr lang="ru-RU" sz="2800" b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Ардатовского</a:t>
            </a:r>
            <a:r>
              <a:rPr lang="ru-RU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муниципального </a:t>
            </a:r>
            <a:r>
              <a:rPr lang="ru-RU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района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954AB28-CFDB-4B6D-8389-EF5E6240B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607" y="1172309"/>
            <a:ext cx="11287593" cy="5685692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  <a:buClr>
                <a:srgbClr val="E78712"/>
              </a:buClr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Численность субъектов МСП на душу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населения в 2020 году составила    2%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buClr>
                <a:srgbClr val="E78712"/>
              </a:buClr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Отраслевая структура экономики </a:t>
            </a:r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buClr>
                <a:srgbClr val="E78712"/>
              </a:buClr>
              <a:buNone/>
            </a:pP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buClr>
                <a:srgbClr val="E78712"/>
              </a:buClr>
              <a:buNone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buClr>
                <a:srgbClr val="E78712"/>
              </a:buClr>
              <a:buNone/>
            </a:pP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buClr>
                <a:srgbClr val="E78712"/>
              </a:buClr>
              <a:buNone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buClr>
                <a:srgbClr val="E78712"/>
              </a:buClr>
              <a:buNone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buClr>
                <a:srgbClr val="E78712"/>
              </a:buClr>
              <a:buNone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buClr>
                <a:srgbClr val="E78712"/>
              </a:buClr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Ключевые организации и предприятия (градообразующие,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бюджетообразующие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предприятия)</a:t>
            </a:r>
          </a:p>
          <a:p>
            <a:pPr marL="0" lvl="0" indent="0">
              <a:buClr>
                <a:srgbClr val="E78712"/>
              </a:buClr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фирма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Мухтоловская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спецодежда»,  ООО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Идеалъ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ООО «Мухтолово-Лес», ООО «АФЗ»,  ООО «Мухтолово-Ресурс», АО «Сапфир», ООО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Ардатовский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пищекомбинат»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AD90C97-6F82-4F98-B0D2-19ABEF004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914" y="2051223"/>
            <a:ext cx="6787978" cy="3426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144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BE8DC6-3A75-4F64-9EA4-A61BEA325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5232" y="90616"/>
            <a:ext cx="9799381" cy="106229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</a:t>
            </a:r>
            <a:r>
              <a:rPr lang="ru-RU" sz="28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рограмма развития предпринимательства в </a:t>
            </a:r>
            <a:r>
              <a:rPr lang="ru-RU" sz="2800" b="1" dirty="0" err="1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Ардатовском</a:t>
            </a:r>
            <a:r>
              <a:rPr lang="ru-RU" sz="28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муниципальном районе Нижегородской области»</a:t>
            </a:r>
            <a:endParaRPr lang="ru-RU" sz="2800" b="1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1152BB8-0D7F-4789-AFE7-6AF1DABB9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823" y="1152907"/>
            <a:ext cx="11692327" cy="5365124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Муниципальная программа «Развитие предпринимательства и торговли </a:t>
            </a:r>
            <a:r>
              <a:rPr lang="ru-RU" b="1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Ардатовского</a:t>
            </a:r>
            <a:r>
              <a:rPr lang="ru-RU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муниципального района Нижегородской области</a:t>
            </a:r>
            <a:r>
              <a:rPr lang="ru-RU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»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Объем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и источник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финансирования                                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Программные мероприятия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Проведение мероприятий, способствующих созданию благоприятных условий для ведения малого и среднего бизнеса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Проведение районного конкурса «Предприниматель года»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Финансовое обеспечение деятельности АНО «Центр поддержки предпринимательства»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5177A59-32AB-40D2-B0C2-2FD92992A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5703249"/>
              </p:ext>
            </p:extLst>
          </p:nvPr>
        </p:nvGraphicFramePr>
        <p:xfrm>
          <a:off x="733168" y="2619632"/>
          <a:ext cx="10485818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8097"/>
                <a:gridCol w="2225046"/>
                <a:gridCol w="2670053"/>
                <a:gridCol w="2343713"/>
                <a:gridCol w="988909"/>
              </a:tblGrid>
              <a:tr h="282622"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/>
                    </a:p>
                    <a:p>
                      <a:pPr algn="ctr"/>
                      <a:r>
                        <a:rPr lang="ru-RU" sz="1400" dirty="0" smtClean="0"/>
                        <a:t>Год</a:t>
                      </a:r>
                      <a:endParaRPr lang="ru-RU" sz="14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Бюджет</a:t>
                      </a:r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ru-RU" sz="1400" dirty="0" smtClean="0"/>
                    </a:p>
                    <a:p>
                      <a:r>
                        <a:rPr lang="ru-RU" sz="1400" dirty="0" smtClean="0"/>
                        <a:t>Всего</a:t>
                      </a:r>
                      <a:endParaRPr lang="ru-RU" sz="1400" dirty="0"/>
                    </a:p>
                  </a:txBody>
                  <a:tcPr/>
                </a:tc>
              </a:tr>
              <a:tr h="28262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Федеральный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Областной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Районный</a:t>
                      </a:r>
                      <a:endParaRPr lang="ru-RU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8262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269,810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269,810</a:t>
                      </a:r>
                      <a:endParaRPr lang="ru-RU" sz="1400" dirty="0"/>
                    </a:p>
                  </a:txBody>
                  <a:tcPr/>
                </a:tc>
              </a:tr>
              <a:tr h="28262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1292,214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1292,214</a:t>
                      </a:r>
                      <a:endParaRPr lang="ru-RU" sz="1400" dirty="0"/>
                    </a:p>
                  </a:txBody>
                  <a:tcPr/>
                </a:tc>
              </a:tr>
              <a:tr h="28262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1292,214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1292,214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422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0158" y="378941"/>
            <a:ext cx="10965349" cy="722329"/>
          </a:xfrm>
        </p:spPr>
        <p:txBody>
          <a:bodyPr>
            <a:normAutofit fontScale="90000"/>
          </a:bodyPr>
          <a:lstStyle/>
          <a:p>
            <a:r>
              <a:rPr lang="en-US" sz="27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                               </a:t>
            </a:r>
            <a:r>
              <a:rPr lang="ru-RU" sz="27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        </a:t>
            </a:r>
            <a:r>
              <a:rPr lang="en-US" sz="27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  </a:t>
            </a:r>
            <a:r>
              <a:rPr lang="ru-RU" sz="31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Ожидаемые </a:t>
            </a:r>
            <a: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результаты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160538"/>
              </p:ext>
            </p:extLst>
          </p:nvPr>
        </p:nvGraphicFramePr>
        <p:xfrm>
          <a:off x="750273" y="1078522"/>
          <a:ext cx="10785234" cy="55590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2712"/>
                <a:gridCol w="4278923"/>
                <a:gridCol w="1125415"/>
                <a:gridCol w="1524000"/>
                <a:gridCol w="1735015"/>
                <a:gridCol w="1559169"/>
              </a:tblGrid>
              <a:tr h="410309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индикатора/непосредственного результата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</a:tr>
              <a:tr h="37982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2021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93077">
                <a:tc gridSpan="6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субъектов МСП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9236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заработная плата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малых предприятиях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14572,1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15009,3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15459,5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отгруженных товаров собственного производства, работ, услуг) собственными силами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субъектов МСП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1918,6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2052,9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2135,0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2050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малого и среднего предпринимательства в общем объеме отгруженных товаров района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79009">
                <a:tc gridSpan="6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непосредственные</a:t>
                      </a:r>
                      <a:r>
                        <a:rPr lang="ru-RU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результаты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451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субъектов МСП – участников конкурса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бесплатных услуг, оказанных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организациями инфраструктуры поддержки субъектов МСП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объектов муниципального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имущества, включенного в перечень муниципального имущества, свободного от прав третьих лиц, предусмотренных ч.4 ст.18 №209-ФЗ от 24.07.2007г.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2773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E8AEAE-8EA5-4CA4-855C-BD6429D74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859" y="209862"/>
            <a:ext cx="9765753" cy="116923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Объемы и источники финансирования центра поддержки </a:t>
            </a:r>
            <a:r>
              <a:rPr lang="ru-RU" sz="28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предпринимательства за 2020 год</a:t>
            </a:r>
            <a:endParaRPr lang="ru-RU" sz="2800" b="1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AC65532-7584-4C35-AAED-7B0D8CD29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779489" y="1531607"/>
            <a:ext cx="10972800" cy="297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 algn="just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kumimoji="0" lang="ru-RU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Бюджетные </a:t>
            </a:r>
            <a:r>
              <a:rPr kumimoji="0" lang="ru-RU" sz="2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ассигнования                                       269,810  </a:t>
            </a:r>
            <a:r>
              <a:rPr kumimoji="0" lang="ru-RU" sz="2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тыс.руб</a:t>
            </a:r>
            <a:r>
              <a:rPr kumimoji="0" lang="ru-RU" sz="2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.</a:t>
            </a:r>
            <a:endParaRPr kumimoji="0" lang="ru-RU" sz="2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  <a:p>
            <a:pPr marL="342900" lvl="0" indent="-342900" algn="just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sz="2500" dirty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Доход от коммерческой </a:t>
            </a:r>
            <a:r>
              <a:rPr lang="ru-RU" sz="2500" dirty="0" smtClean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деятельности                   нет</a:t>
            </a:r>
            <a:endParaRPr lang="ru-RU" sz="2500" dirty="0"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  <a:p>
            <a:pPr marL="342900" lvl="0" indent="-342900" algn="just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kumimoji="0" lang="ru-RU" sz="2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Спонсорская </a:t>
            </a:r>
            <a:r>
              <a:rPr kumimoji="0" lang="ru-RU" sz="25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помощь                                               нет</a:t>
            </a:r>
            <a:endParaRPr kumimoji="0" lang="ru-RU" sz="25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  <a:p>
            <a:pPr marL="342900" lvl="0" indent="-342900" algn="just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sz="2500" dirty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Гранты и субсидии (полученные на конкурсной основе</a:t>
            </a:r>
            <a:r>
              <a:rPr lang="ru-RU" sz="2500" dirty="0" smtClean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)     нет</a:t>
            </a:r>
            <a:endParaRPr lang="ru-RU" sz="2500" dirty="0"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  <a:p>
            <a:pPr marL="342900" lvl="0" indent="-342900" algn="just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kumimoji="0" lang="ru-RU" sz="2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Другие виды </a:t>
            </a:r>
            <a:r>
              <a:rPr kumimoji="0" lang="ru-RU" sz="25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дохода                                                 нет</a:t>
            </a:r>
            <a:endParaRPr kumimoji="0" lang="ru-RU" sz="25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17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39D8681-0FF4-4ADF-B86A-BFEB5EA70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8899" y="454344"/>
            <a:ext cx="9825714" cy="66687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Общая характеристика </a:t>
            </a:r>
            <a:r>
              <a:rPr lang="ru-RU" sz="28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АНО </a:t>
            </a:r>
            <a:r>
              <a:rPr lang="ru-RU" sz="2800" b="1" dirty="0" err="1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Ардатовского</a:t>
            </a:r>
            <a:r>
              <a:rPr lang="ru-RU" sz="28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муниципального района «Центр </a:t>
            </a:r>
            <a:r>
              <a:rPr lang="ru-RU" sz="28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поддержки </a:t>
            </a:r>
            <a:r>
              <a:rPr lang="ru-RU" sz="28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предпринимательства»</a:t>
            </a:r>
            <a:endParaRPr lang="ru-RU" sz="2800" b="1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DE62930-EA56-4361-980C-9F099ACF6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616" y="1837038"/>
            <a:ext cx="11212643" cy="5020962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Год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создания  -     2016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Учредители  -     Администрация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Ардатовского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 муниципального района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Площадь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помещения  - 46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кв.м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Штат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сотрудников  -  2 чел.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Официальный сайт и социальные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сети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   -  (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запуск в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марте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2021 г.)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СМИ – Общественно-политическая газета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Ардатовского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 муниципального района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                  «НАША ЖИЗНЬ»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9164C98-E2A9-4DAB-B249-53395D1BF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12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A346C49-6E63-4977-B662-343C40CDC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4747" y="280086"/>
            <a:ext cx="9371012" cy="85616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Материально-техническое обеспечение центра поддержки предпринимательства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FD2B1D4-A790-4B2E-B9B6-A4A26143C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A4164D4D-AADD-4023-83AB-C5437BE55D2E}"/>
              </a:ext>
            </a:extLst>
          </p:cNvPr>
          <p:cNvSpPr txBox="1">
            <a:spLocks/>
          </p:cNvSpPr>
          <p:nvPr/>
        </p:nvSpPr>
        <p:spPr>
          <a:xfrm>
            <a:off x="1225936" y="1646628"/>
            <a:ext cx="1887967" cy="2233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endParaRPr lang="ru-RU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8751" y="2628668"/>
            <a:ext cx="3554236" cy="19992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19626" y="1858023"/>
            <a:ext cx="2830643" cy="15922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46815" y="1851180"/>
            <a:ext cx="2842810" cy="15990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217864" y="1851180"/>
            <a:ext cx="2833816" cy="15940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89017" y="4172037"/>
            <a:ext cx="2859428" cy="16084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19465" y="4166001"/>
            <a:ext cx="2870160" cy="16144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205057" y="4172037"/>
            <a:ext cx="2859430" cy="160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7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689DE37-FC95-4506-8DF4-6EECF9FDE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2277" y="336625"/>
            <a:ext cx="9188971" cy="126743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Достижения центра поддержки предпринимательства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3E73889-45F2-44DC-A260-48EE7FDC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ECF57398-7DB0-400D-AA00-6B7785439EA5}"/>
              </a:ext>
            </a:extLst>
          </p:cNvPr>
          <p:cNvSpPr txBox="1">
            <a:spLocks/>
          </p:cNvSpPr>
          <p:nvPr/>
        </p:nvSpPr>
        <p:spPr>
          <a:xfrm>
            <a:off x="1086054" y="1671873"/>
            <a:ext cx="2497406" cy="23564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ru-RU" sz="2500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51380" y="4281860"/>
            <a:ext cx="2255339" cy="15847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8196" y="1506796"/>
            <a:ext cx="2255343" cy="15475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72023" y="1530543"/>
            <a:ext cx="2255342" cy="15000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47781" y="1539750"/>
            <a:ext cx="2255341" cy="14816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8197" y="4300444"/>
            <a:ext cx="2255342" cy="15475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72023" y="4324191"/>
            <a:ext cx="2255342" cy="15000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47194" y="4333987"/>
            <a:ext cx="2256516" cy="14816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048" y="1671873"/>
            <a:ext cx="2680369" cy="16622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174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5327</TotalTime>
  <Words>1577</Words>
  <Application>Microsoft Office PowerPoint</Application>
  <PresentationFormat>Широкоэкранный</PresentationFormat>
  <Paragraphs>394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Arial</vt:lpstr>
      <vt:lpstr>Arial Black</vt:lpstr>
      <vt:lpstr>Calibri</vt:lpstr>
      <vt:lpstr>Times New Roman</vt:lpstr>
      <vt:lpstr>Verdana</vt:lpstr>
      <vt:lpstr>Wingdings</vt:lpstr>
      <vt:lpstr>Wingdings 3</vt:lpstr>
      <vt:lpstr>Легкий дым</vt:lpstr>
      <vt:lpstr>Автономная некоммерческая организация  Ардатовского муниципального района «Центр поддержки предпринимательства»</vt:lpstr>
      <vt:lpstr>Раздел 1. Текущее состояние Ардатовского муниципального района в сфере развития предпринимательства, центра поддержки предпринимательства</vt:lpstr>
      <vt:lpstr>Общая характеристика Ардатовского  муниципального района</vt:lpstr>
      <vt:lpstr>Программа развития предпринимательства в Ардатовском муниципальном районе Нижегородской области»</vt:lpstr>
      <vt:lpstr>                                         Ожидаемые результаты </vt:lpstr>
      <vt:lpstr>Объемы и источники финансирования центра поддержки предпринимательства за 2020 год</vt:lpstr>
      <vt:lpstr>Общая характеристика АНО Ардатовского муниципального района «Центр поддержки предпринимательства»</vt:lpstr>
      <vt:lpstr>Материально-техническое обеспечение центра поддержки предпринимательства</vt:lpstr>
      <vt:lpstr>Достижения центра поддержки предпринимательства</vt:lpstr>
      <vt:lpstr>Перечень оказываемых  услуг</vt:lpstr>
      <vt:lpstr>Ключевые показатели эффективности (в 2019 г., в 2020 г., план на 2021 г.)</vt:lpstr>
      <vt:lpstr>Ключевые показатели эффективности (в 2019 г., в 2020 г., план на 2021 г.)</vt:lpstr>
      <vt:lpstr>Презентация PowerPoint</vt:lpstr>
      <vt:lpstr>Раздел 2. Стратегия развития центра поддержки предпринимательства на 3-5 лет</vt:lpstr>
      <vt:lpstr>Стратегия развития центра поддержки предпринимательства</vt:lpstr>
      <vt:lpstr>Презентация PowerPoint</vt:lpstr>
      <vt:lpstr>Стратегия развития центра поддержки предпринимательства</vt:lpstr>
      <vt:lpstr>Стратегия развития центра поддержки предпринимательства</vt:lpstr>
      <vt:lpstr>Набор инструментов и способов достижения целей</vt:lpstr>
      <vt:lpstr>Каналы продвижения рекламы</vt:lpstr>
      <vt:lpstr>SWOT – стратегии развития</vt:lpstr>
      <vt:lpstr>Итоги реализации стратегии </vt:lpstr>
      <vt:lpstr>  Благодарим за внимание!!!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Наименование центра поддержки предпринимательства</dc:title>
  <dc:creator>User1</dc:creator>
  <cp:lastModifiedBy>Учетная запись Майкрософт</cp:lastModifiedBy>
  <cp:revision>414</cp:revision>
  <cp:lastPrinted>2020-09-08T07:03:51Z</cp:lastPrinted>
  <dcterms:created xsi:type="dcterms:W3CDTF">2018-03-23T13:21:16Z</dcterms:created>
  <dcterms:modified xsi:type="dcterms:W3CDTF">2021-03-04T08:59:38Z</dcterms:modified>
</cp:coreProperties>
</file>